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9" r:id="rId3"/>
    <p:sldId id="286" r:id="rId4"/>
    <p:sldId id="291" r:id="rId5"/>
    <p:sldId id="298" r:id="rId6"/>
    <p:sldId id="297" r:id="rId7"/>
    <p:sldId id="296" r:id="rId8"/>
    <p:sldId id="295" r:id="rId9"/>
    <p:sldId id="294" r:id="rId10"/>
    <p:sldId id="293" r:id="rId11"/>
    <p:sldId id="300" r:id="rId12"/>
    <p:sldId id="299" r:id="rId13"/>
    <p:sldId id="302" r:id="rId14"/>
    <p:sldId id="303" r:id="rId15"/>
    <p:sldId id="304" r:id="rId16"/>
    <p:sldId id="305" r:id="rId17"/>
    <p:sldId id="310" r:id="rId18"/>
    <p:sldId id="306" r:id="rId19"/>
    <p:sldId id="307" r:id="rId20"/>
    <p:sldId id="308" r:id="rId21"/>
    <p:sldId id="311" r:id="rId22"/>
    <p:sldId id="312" r:id="rId23"/>
    <p:sldId id="315" r:id="rId24"/>
    <p:sldId id="316" r:id="rId25"/>
    <p:sldId id="318" r:id="rId26"/>
    <p:sldId id="317" r:id="rId27"/>
    <p:sldId id="319" r:id="rId28"/>
    <p:sldId id="313" r:id="rId29"/>
    <p:sldId id="322" r:id="rId30"/>
    <p:sldId id="323" r:id="rId31"/>
    <p:sldId id="324" r:id="rId32"/>
    <p:sldId id="320" r:id="rId33"/>
    <p:sldId id="321" r:id="rId34"/>
    <p:sldId id="326" r:id="rId35"/>
    <p:sldId id="325" r:id="rId36"/>
  </p:sldIdLst>
  <p:sldSz cx="9144000" cy="5143500" type="screen16x9"/>
  <p:notesSz cx="6858000" cy="9144000"/>
  <p:embeddedFontLs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Source Sans Pr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EF2"/>
    <a:srgbClr val="25516C"/>
    <a:srgbClr val="737373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9DDD17-F6D2-46BA-A292-4B3141493F6A}">
  <a:tblStyle styleId="{4F9DDD17-F6D2-46BA-A292-4B3141493F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399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810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011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01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52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434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72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732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29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24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590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5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800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473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532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591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33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569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537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7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750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562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180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601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726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351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64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74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753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012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1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149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96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m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tm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m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Factory</a:t>
            </a:r>
            <a:endParaRPr dirty="0"/>
          </a:p>
        </p:txBody>
      </p:sp>
      <p:grpSp>
        <p:nvGrpSpPr>
          <p:cNvPr id="71" name="Google Shape;71;p13"/>
          <p:cNvGrpSpPr/>
          <p:nvPr/>
        </p:nvGrpSpPr>
        <p:grpSpPr>
          <a:xfrm>
            <a:off x="6991960" y="3047878"/>
            <a:ext cx="1006738" cy="954227"/>
            <a:chOff x="5300400" y="3670175"/>
            <a:chExt cx="421300" cy="399325"/>
          </a:xfrm>
        </p:grpSpPr>
        <p:sp>
          <p:nvSpPr>
            <p:cNvPr id="72" name="Google Shape;72;p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Situation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AutoShape 2" descr="Imagini pentru spaghetti code drawing"/>
          <p:cNvSpPr>
            <a:spLocks noChangeAspect="1" noChangeArrowheads="1"/>
          </p:cNvSpPr>
          <p:nvPr/>
        </p:nvSpPr>
        <p:spPr bwMode="auto">
          <a:xfrm>
            <a:off x="155575" y="-1531938"/>
            <a:ext cx="566737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67" y="1377103"/>
            <a:ext cx="5668166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7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Solution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3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Solution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" name="Google Shape;307;p37"/>
          <p:cNvSpPr txBox="1">
            <a:spLocks/>
          </p:cNvSpPr>
          <p:nvPr/>
        </p:nvSpPr>
        <p:spPr>
          <a:xfrm>
            <a:off x="1010200" y="1320125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Source Sans Pro"/>
              <a:buNone/>
            </a:pPr>
            <a:r>
              <a:rPr lang="en-US" altLang="en-US" sz="1800" dirty="0" smtClean="0">
                <a:latin typeface="Source Sans Pro" panose="020B0604020202020204" charset="0"/>
              </a:rPr>
              <a:t>The Factory Method pattern suggests that you replace direct object construction calls with calls to a special factory method. </a:t>
            </a:r>
            <a:endParaRPr lang="en-US" altLang="en-US" sz="1800" dirty="0">
              <a:latin typeface="Source Sans Pro" panose="020B0604020202020204" charset="0"/>
            </a:endParaRPr>
          </a:p>
          <a:p>
            <a:pPr marL="0" indent="0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Source Sans Pro"/>
              <a:buNone/>
            </a:pPr>
            <a:endParaRPr lang="en-US" altLang="en-US" sz="1800" dirty="0">
              <a:latin typeface="Source Sans Pro" panose="020B0604020202020204" charset="0"/>
            </a:endParaRPr>
          </a:p>
        </p:txBody>
      </p:sp>
      <p:pic>
        <p:nvPicPr>
          <p:cNvPr id="11272" name="Picture 8" descr="The structure of the products hierarch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25" y="1991525"/>
            <a:ext cx="4667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08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Solution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2" name="Google Shape;307;p37"/>
          <p:cNvSpPr txBox="1">
            <a:spLocks/>
          </p:cNvSpPr>
          <p:nvPr/>
        </p:nvSpPr>
        <p:spPr>
          <a:xfrm>
            <a:off x="1010200" y="1320125"/>
            <a:ext cx="7051760" cy="182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latin typeface="Source Sans Pro" panose="020B0604020202020204" charset="0"/>
              </a:rPr>
              <a:t>For example, both Truck and Ship classes should implement the </a:t>
            </a:r>
            <a:r>
              <a:rPr lang="en-US" altLang="en-US" sz="1600" dirty="0" smtClean="0">
                <a:latin typeface="Source Sans Pro" panose="020B0604020202020204" charset="0"/>
              </a:rPr>
              <a:t>Transport interface</a:t>
            </a:r>
            <a:r>
              <a:rPr lang="en-US" altLang="en-US" sz="1600" dirty="0">
                <a:latin typeface="Source Sans Pro" panose="020B0604020202020204" charset="0"/>
              </a:rPr>
              <a:t>, which declares a method called deliver. Each class implements this method differently: trucks deliver cargo by land, ships deliver cargo by sea. The factory method in the </a:t>
            </a:r>
            <a:r>
              <a:rPr lang="en-US" altLang="en-US" sz="1600" dirty="0" err="1" smtClean="0">
                <a:latin typeface="Source Sans Pro" panose="020B0604020202020204" charset="0"/>
              </a:rPr>
              <a:t>RoadLogistics</a:t>
            </a:r>
            <a:r>
              <a:rPr lang="en-US" altLang="en-US" sz="1600" dirty="0">
                <a:latin typeface="Source Sans Pro" panose="020B0604020202020204" charset="0"/>
              </a:rPr>
              <a:t> class returns truck objects, whereas the factory method in the </a:t>
            </a:r>
            <a:r>
              <a:rPr lang="en-US" altLang="en-US" sz="1600" dirty="0" err="1">
                <a:latin typeface="Source Sans Pro" panose="020B0604020202020204" charset="0"/>
              </a:rPr>
              <a:t>SeaLogistics</a:t>
            </a:r>
            <a:r>
              <a:rPr lang="en-US" altLang="en-US" sz="1600" dirty="0">
                <a:latin typeface="Source Sans Pro" panose="020B0604020202020204" charset="0"/>
              </a:rPr>
              <a:t> class returns ships. </a:t>
            </a:r>
          </a:p>
        </p:txBody>
      </p:sp>
      <p:pic>
        <p:nvPicPr>
          <p:cNvPr id="13314" name="Picture 2" descr="The structure of the code after applying the factory method 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0" y="2617628"/>
            <a:ext cx="3487777" cy="190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62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Solution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" name="Google Shape;307;p37"/>
          <p:cNvSpPr txBox="1">
            <a:spLocks/>
          </p:cNvSpPr>
          <p:nvPr/>
        </p:nvSpPr>
        <p:spPr>
          <a:xfrm>
            <a:off x="1010200" y="1830665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 smtClean="0">
                <a:latin typeface="Source Sans Pro" panose="020B0604020202020204" charset="0"/>
              </a:rPr>
              <a:t>The client</a:t>
            </a:r>
            <a:r>
              <a:rPr lang="en-US" altLang="en-US" sz="1800" dirty="0">
                <a:latin typeface="Source Sans Pro" panose="020B0604020202020204" charset="0"/>
              </a:rPr>
              <a:t> </a:t>
            </a:r>
            <a:r>
              <a:rPr lang="en-US" altLang="en-US" sz="1800" dirty="0" smtClean="0">
                <a:latin typeface="Source Sans Pro" panose="020B0604020202020204" charset="0"/>
              </a:rPr>
              <a:t>code </a:t>
            </a:r>
            <a:r>
              <a:rPr lang="en-US" altLang="en-US" sz="1800" dirty="0">
                <a:latin typeface="Source Sans Pro" panose="020B0604020202020204" charset="0"/>
              </a:rPr>
              <a:t>doesn’t see a difference between the actual products returned by various subclasses. The client treats all the products as abstract Transport. </a:t>
            </a:r>
            <a:endParaRPr lang="en-US" altLang="en-US" sz="1800" dirty="0" smtClean="0">
              <a:latin typeface="Source Sans Pro" panose="020B0604020202020204" charset="0"/>
            </a:endParaRPr>
          </a:p>
          <a:p>
            <a:pPr marL="0" indent="0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 dirty="0">
              <a:latin typeface="Source Sans Pro" panose="020B0604020202020204" charset="0"/>
            </a:endParaRPr>
          </a:p>
          <a:p>
            <a:pPr marL="0" indent="0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 smtClean="0">
                <a:latin typeface="Source Sans Pro" panose="020B0604020202020204" charset="0"/>
              </a:rPr>
              <a:t>The </a:t>
            </a:r>
            <a:r>
              <a:rPr lang="en-US" altLang="en-US" sz="1800" dirty="0">
                <a:latin typeface="Source Sans Pro" panose="020B0604020202020204" charset="0"/>
              </a:rPr>
              <a:t>client knows that all transport objects are supposed to have the deliver method, but exactly how it works isn’t important to the client. </a:t>
            </a:r>
          </a:p>
          <a:p>
            <a:pPr marL="0" indent="0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Source Sans Pro"/>
              <a:buNone/>
            </a:pPr>
            <a:endParaRPr lang="en-US" altLang="en-US" sz="1800" dirty="0">
              <a:latin typeface="Source Sans Pro" panose="020B0604020202020204" charset="0"/>
            </a:endParaRPr>
          </a:p>
          <a:p>
            <a:pPr marL="0" indent="0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Source Sans Pro"/>
              <a:buNone/>
            </a:pPr>
            <a:endParaRPr lang="en-US" altLang="en-US" sz="1800" dirty="0">
              <a:latin typeface="Source Sans Pro" panose="020B0604020202020204" charset="0"/>
            </a:endParaRPr>
          </a:p>
          <a:p>
            <a:pPr marL="0" indent="0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Source Sans Pro"/>
              <a:buNone/>
            </a:pPr>
            <a:endParaRPr lang="en-US" altLang="en-US" sz="1800" dirty="0"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78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Structure</a:t>
            </a: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7484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Structure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/>
          </a:p>
        </p:txBody>
      </p:sp>
      <p:pic>
        <p:nvPicPr>
          <p:cNvPr id="16386" name="Picture 2" descr="The structure of the Factory Method 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50721"/>
            <a:ext cx="5250220" cy="30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1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Structure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/>
          </a:p>
        </p:txBody>
      </p:sp>
      <p:pic>
        <p:nvPicPr>
          <p:cNvPr id="16386" name="Picture 2" descr="The structure of the Factory Method 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50721"/>
            <a:ext cx="5250220" cy="30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07;p37"/>
          <p:cNvSpPr txBox="1">
            <a:spLocks/>
          </p:cNvSpPr>
          <p:nvPr/>
        </p:nvSpPr>
        <p:spPr>
          <a:xfrm>
            <a:off x="5238805" y="1321990"/>
            <a:ext cx="3000060" cy="889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4C4C4C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300" dirty="0">
                <a:solidFill>
                  <a:srgbClr val="737373"/>
                </a:solidFill>
              </a:rPr>
              <a:t>The </a:t>
            </a:r>
            <a:r>
              <a:rPr lang="en-US" sz="1300" b="1" dirty="0">
                <a:solidFill>
                  <a:srgbClr val="737373"/>
                </a:solidFill>
              </a:rPr>
              <a:t>Product</a:t>
            </a:r>
            <a:r>
              <a:rPr lang="en-US" sz="1300" dirty="0">
                <a:solidFill>
                  <a:srgbClr val="737373"/>
                </a:solidFill>
              </a:rPr>
              <a:t> declares the interface, which is common to all objects that can be produced by the creator and its subclasses.</a:t>
            </a:r>
            <a:endParaRPr lang="en-US" altLang="en-US" sz="1300" dirty="0">
              <a:solidFill>
                <a:srgbClr val="737373"/>
              </a:solidFill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Structure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/>
          </a:p>
        </p:txBody>
      </p:sp>
      <p:pic>
        <p:nvPicPr>
          <p:cNvPr id="16386" name="Picture 2" descr="The structure of the Factory Method 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50721"/>
            <a:ext cx="5250220" cy="30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07;p37"/>
          <p:cNvSpPr txBox="1">
            <a:spLocks/>
          </p:cNvSpPr>
          <p:nvPr/>
        </p:nvSpPr>
        <p:spPr>
          <a:xfrm>
            <a:off x="5834840" y="3736935"/>
            <a:ext cx="2404025" cy="7366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4C4C4C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300" b="1" dirty="0">
                <a:solidFill>
                  <a:srgbClr val="737373"/>
                </a:solidFill>
              </a:rPr>
              <a:t>Concrete Products</a:t>
            </a:r>
            <a:r>
              <a:rPr lang="en-US" sz="1300" dirty="0">
                <a:solidFill>
                  <a:srgbClr val="737373"/>
                </a:solidFill>
              </a:rPr>
              <a:t> are different implementations of the product interface.</a:t>
            </a:r>
            <a:endParaRPr lang="en-US" altLang="en-US" sz="1300" dirty="0">
              <a:solidFill>
                <a:srgbClr val="737373"/>
              </a:solidFill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Structure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/>
          </a:p>
        </p:txBody>
      </p:sp>
      <p:pic>
        <p:nvPicPr>
          <p:cNvPr id="16386" name="Picture 2" descr="The structure of the Factory Method 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50721"/>
            <a:ext cx="5250220" cy="30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07;p37"/>
          <p:cNvSpPr txBox="1">
            <a:spLocks/>
          </p:cNvSpPr>
          <p:nvPr/>
        </p:nvSpPr>
        <p:spPr>
          <a:xfrm>
            <a:off x="693420" y="1320124"/>
            <a:ext cx="1798319" cy="17354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4C4C4C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300" dirty="0">
                <a:solidFill>
                  <a:srgbClr val="737373"/>
                </a:solidFill>
              </a:rPr>
              <a:t>The </a:t>
            </a:r>
            <a:r>
              <a:rPr lang="en-US" sz="1300" b="1" dirty="0">
                <a:solidFill>
                  <a:srgbClr val="737373"/>
                </a:solidFill>
              </a:rPr>
              <a:t>Creator</a:t>
            </a:r>
            <a:r>
              <a:rPr lang="en-US" sz="1300" dirty="0">
                <a:solidFill>
                  <a:srgbClr val="737373"/>
                </a:solidFill>
              </a:rPr>
              <a:t> </a:t>
            </a:r>
            <a:r>
              <a:rPr lang="en-US" sz="1300" dirty="0" smtClean="0">
                <a:solidFill>
                  <a:srgbClr val="737373"/>
                </a:solidFill>
              </a:rPr>
              <a:t>class </a:t>
            </a:r>
            <a:r>
              <a:rPr lang="en-US" sz="1300" dirty="0">
                <a:solidFill>
                  <a:srgbClr val="737373"/>
                </a:solidFill>
              </a:rPr>
              <a:t>already has some core business logic related to products. The factory method helps to decouple this logic from the concrete product classes.</a:t>
            </a:r>
            <a:endParaRPr lang="en-US" altLang="en-US" sz="1300" dirty="0">
              <a:solidFill>
                <a:srgbClr val="737373"/>
              </a:solidFill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8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Intent</a:t>
            </a: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Structure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/>
          </a:p>
        </p:txBody>
      </p:sp>
      <p:pic>
        <p:nvPicPr>
          <p:cNvPr id="16386" name="Picture 2" descr="The structure of the Factory Method 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320" y="825881"/>
            <a:ext cx="5250220" cy="30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07;p37"/>
          <p:cNvSpPr txBox="1">
            <a:spLocks/>
          </p:cNvSpPr>
          <p:nvPr/>
        </p:nvSpPr>
        <p:spPr>
          <a:xfrm>
            <a:off x="944880" y="3482339"/>
            <a:ext cx="7470940" cy="8839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4C4C4C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None/>
            </a:pPr>
            <a:r>
              <a:rPr lang="en-US" sz="1300" b="1" dirty="0">
                <a:solidFill>
                  <a:srgbClr val="737373"/>
                </a:solidFill>
              </a:rPr>
              <a:t>Concrete Creators</a:t>
            </a:r>
            <a:r>
              <a:rPr lang="en-US" sz="1300" dirty="0">
                <a:solidFill>
                  <a:srgbClr val="737373"/>
                </a:solidFill>
              </a:rPr>
              <a:t> override the base factory method so it returns a different type of </a:t>
            </a:r>
            <a:r>
              <a:rPr lang="en-US" sz="1300" dirty="0" smtClean="0">
                <a:solidFill>
                  <a:srgbClr val="737373"/>
                </a:solidFill>
              </a:rPr>
              <a:t>product. The factory </a:t>
            </a:r>
            <a:r>
              <a:rPr lang="en-US" sz="1300" dirty="0">
                <a:solidFill>
                  <a:srgbClr val="737373"/>
                </a:solidFill>
              </a:rPr>
              <a:t>method doesn’t have to </a:t>
            </a:r>
            <a:r>
              <a:rPr lang="en-US" sz="1300" b="1" dirty="0">
                <a:solidFill>
                  <a:srgbClr val="737373"/>
                </a:solidFill>
              </a:rPr>
              <a:t>create</a:t>
            </a:r>
            <a:r>
              <a:rPr lang="en-US" sz="1300" dirty="0">
                <a:solidFill>
                  <a:srgbClr val="737373"/>
                </a:solidFill>
              </a:rPr>
              <a:t> new instances all the time. It can also return existing objects from a cache, an object pool, or another source.</a:t>
            </a:r>
          </a:p>
          <a:p>
            <a:pPr marL="0" indent="0" algn="ctr" eaLnBrk="0" fontAlgn="ctr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300" dirty="0">
              <a:solidFill>
                <a:srgbClr val="737373"/>
              </a:solidFill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8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Example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38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Example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/>
          </a:p>
        </p:txBody>
      </p:sp>
      <p:pic>
        <p:nvPicPr>
          <p:cNvPr id="22530" name="Picture 2" descr="Imagini pentru mac check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87" y="1320125"/>
            <a:ext cx="3341410" cy="315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ini pentru check box form field options windo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81" y="1320125"/>
            <a:ext cx="3486732" cy="315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4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Cod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17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Cod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49" y="1428498"/>
            <a:ext cx="2835373" cy="136193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10" y="2863003"/>
            <a:ext cx="2705478" cy="146705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99" y="2863003"/>
            <a:ext cx="247684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Cod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600" y="1320125"/>
            <a:ext cx="2734554" cy="154484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9" y="2813536"/>
            <a:ext cx="2695951" cy="1667108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92" y="2757161"/>
            <a:ext cx="2429214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47" y="2202640"/>
            <a:ext cx="3258005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Aplicability</a:t>
            </a: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810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Aplicability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/>
          </a:p>
        </p:txBody>
      </p:sp>
      <p:sp>
        <p:nvSpPr>
          <p:cNvPr id="4" name="Google Shape;307;p37"/>
          <p:cNvSpPr txBox="1">
            <a:spLocks noGrp="1"/>
          </p:cNvSpPr>
          <p:nvPr>
            <p:ph type="body" idx="1"/>
          </p:nvPr>
        </p:nvSpPr>
        <p:spPr>
          <a:xfrm>
            <a:off x="1010200" y="1320125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>
              <a:lnSpc>
                <a:spcPct val="115000"/>
              </a:lnSpc>
              <a:buSzPts val="1800"/>
            </a:pPr>
            <a:r>
              <a:rPr lang="en-US" b="1" dirty="0"/>
              <a:t> </a:t>
            </a:r>
            <a:r>
              <a:rPr lang="en-US" sz="1600" dirty="0"/>
              <a:t>Use the Factory Method when you don’t know beforehand the exact </a:t>
            </a:r>
            <a:r>
              <a:rPr lang="en-US" sz="1600" dirty="0">
                <a:solidFill>
                  <a:srgbClr val="00BEF2"/>
                </a:solidFill>
              </a:rPr>
              <a:t>types</a:t>
            </a:r>
            <a:r>
              <a:rPr lang="en-US" sz="1600" dirty="0"/>
              <a:t> and dependencies of the objects your code should work with</a:t>
            </a:r>
            <a:r>
              <a:rPr lang="en-US" sz="1600" dirty="0" smtClean="0"/>
              <a:t>.</a:t>
            </a:r>
          </a:p>
          <a:p>
            <a:pPr indent="-342900">
              <a:lnSpc>
                <a:spcPct val="115000"/>
              </a:lnSpc>
              <a:buSzPts val="1800"/>
            </a:pPr>
            <a:r>
              <a:rPr lang="en-US" b="1" dirty="0"/>
              <a:t> </a:t>
            </a:r>
            <a:r>
              <a:rPr lang="en-US" sz="1600" dirty="0"/>
              <a:t>Use the Factory Method when you want to provide users of your library or framework with a way to </a:t>
            </a:r>
            <a:r>
              <a:rPr lang="en-US" sz="1600" dirty="0">
                <a:solidFill>
                  <a:srgbClr val="00BEF2"/>
                </a:solidFill>
              </a:rPr>
              <a:t>extend</a:t>
            </a:r>
            <a:r>
              <a:rPr lang="en-US" sz="1600" dirty="0"/>
              <a:t> its internal components.</a:t>
            </a:r>
            <a:r>
              <a:rPr lang="en-US" sz="1600" dirty="0" smtClean="0"/>
              <a:t>.</a:t>
            </a:r>
            <a:endParaRPr lang="en-US" sz="1600" b="1" i="1" dirty="0" smtClean="0"/>
          </a:p>
          <a:p>
            <a:pPr indent="-342900">
              <a:lnSpc>
                <a:spcPct val="115000"/>
              </a:lnSpc>
              <a:buSzPts val="1800"/>
            </a:pPr>
            <a:r>
              <a:rPr lang="en-US" sz="1600" dirty="0"/>
              <a:t>Use the Factory Method when you want to save system resources by </a:t>
            </a:r>
            <a:r>
              <a:rPr lang="en-US" sz="1600" dirty="0">
                <a:solidFill>
                  <a:srgbClr val="00BEF2"/>
                </a:solidFill>
              </a:rPr>
              <a:t>reusing</a:t>
            </a:r>
            <a:r>
              <a:rPr lang="en-US" sz="1600" dirty="0"/>
              <a:t> existing objects instead of rebuilding them each time.</a:t>
            </a:r>
            <a:r>
              <a:rPr lang="en-US" sz="1600" dirty="0" smtClean="0"/>
              <a:t>.</a:t>
            </a:r>
            <a:endParaRPr lang="en-US" sz="1600" dirty="0" smtClean="0"/>
          </a:p>
          <a:p>
            <a:pPr indent="-342900">
              <a:lnSpc>
                <a:spcPct val="115000"/>
              </a:lnSpc>
              <a:buSzPts val="1800"/>
            </a:pPr>
            <a:endParaRPr lang="en-US" sz="1600" i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5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Abstract factory</a:t>
            </a: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047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Intent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body" idx="1"/>
          </p:nvPr>
        </p:nvSpPr>
        <p:spPr>
          <a:xfrm>
            <a:off x="1010200" y="1169905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/>
              <a:t>Factory Method</a:t>
            </a:r>
            <a:r>
              <a:rPr lang="en-US" sz="1800" dirty="0"/>
              <a:t> is a creational design pattern that provides an interface for creating objects in a superclass, but allows subclasses to alter the type of objects that will be created.</a:t>
            </a:r>
            <a:endParaRPr lang="en-US" sz="1800" i="1" dirty="0" smtClean="0">
              <a:solidFill>
                <a:srgbClr val="00B0F0"/>
              </a:solidFill>
            </a:endParaRPr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28" name="Picture 4" descr="Factory Method 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43" y="2190629"/>
            <a:ext cx="3734336" cy="233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7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Abstract factory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11" y="1320125"/>
            <a:ext cx="3733277" cy="311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Abstract factory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50" y="1320125"/>
            <a:ext cx="5943400" cy="30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Aplicability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/>
          </a:p>
        </p:txBody>
      </p:sp>
      <p:sp>
        <p:nvSpPr>
          <p:cNvPr id="4" name="Google Shape;307;p37"/>
          <p:cNvSpPr txBox="1">
            <a:spLocks noGrp="1"/>
          </p:cNvSpPr>
          <p:nvPr>
            <p:ph type="body" idx="1"/>
          </p:nvPr>
        </p:nvSpPr>
        <p:spPr>
          <a:xfrm>
            <a:off x="1010200" y="1320125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>
              <a:lnSpc>
                <a:spcPct val="115000"/>
              </a:lnSpc>
              <a:buSzPts val="1800"/>
            </a:pPr>
            <a:r>
              <a:rPr lang="en-US" sz="1600" dirty="0"/>
              <a:t> Use the Abstract Factory when your code needs to work with various </a:t>
            </a:r>
            <a:r>
              <a:rPr lang="en-US" sz="1600" dirty="0">
                <a:solidFill>
                  <a:srgbClr val="00BEF2"/>
                </a:solidFill>
              </a:rPr>
              <a:t>families of related products</a:t>
            </a:r>
            <a:r>
              <a:rPr lang="en-US" sz="1600" dirty="0"/>
              <a:t>, but you don’t want it to depend on the concrete classes of those products—they might be unknown beforehand or you simply want to allow for future extensibility.</a:t>
            </a:r>
            <a:endParaRPr lang="en-US" sz="1600" i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4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Abstract factory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/>
          </a:p>
        </p:txBody>
      </p:sp>
      <p:sp>
        <p:nvSpPr>
          <p:cNvPr id="4" name="Google Shape;307;p37"/>
          <p:cNvSpPr txBox="1">
            <a:spLocks noGrp="1"/>
          </p:cNvSpPr>
          <p:nvPr>
            <p:ph type="body" idx="1"/>
          </p:nvPr>
        </p:nvSpPr>
        <p:spPr>
          <a:xfrm>
            <a:off x="1010200" y="1320125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>
              <a:lnSpc>
                <a:spcPct val="115000"/>
              </a:lnSpc>
              <a:buSzPts val="1800"/>
            </a:pPr>
            <a:r>
              <a:rPr lang="en-US" sz="1600" dirty="0"/>
              <a:t>Many designs start by using Factory Method (less complicated and more customizable via subclasses) and evolve toward Abstract </a:t>
            </a:r>
            <a:r>
              <a:rPr lang="en-US" sz="1600" dirty="0" smtClean="0"/>
              <a:t>Factory</a:t>
            </a:r>
            <a:r>
              <a:rPr lang="en-US" sz="1600" dirty="0"/>
              <a:t>, Prototype, or Builder (more flexible, but more complicated).</a:t>
            </a:r>
            <a:endParaRPr lang="en-US" sz="1600" i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0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2936307" y="1183159"/>
            <a:ext cx="57300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99" name="Google Shape;299;p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Questions</a:t>
            </a:r>
            <a:endParaRPr dirty="0"/>
          </a:p>
        </p:txBody>
      </p:sp>
      <p:pic>
        <p:nvPicPr>
          <p:cNvPr id="7170" name="Picture 2" descr="Bildergebnis fÃ¼r questions ne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037" y="2074245"/>
            <a:ext cx="3603625" cy="23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8686">
            <a:off x="4331493" y="2884805"/>
            <a:ext cx="674313" cy="708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663" y="3113313"/>
            <a:ext cx="485942" cy="510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0950" flipH="1">
            <a:off x="5362518" y="3113312"/>
            <a:ext cx="493777" cy="510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537378" y="3195516"/>
            <a:ext cx="690918" cy="714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77" y="2074245"/>
            <a:ext cx="3592085" cy="23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3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3360991" y="1183159"/>
            <a:ext cx="57300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 smtClean="0"/>
              <a:t>Thank you!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99" name="Google Shape;299;p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Thanks!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49" y="2096088"/>
            <a:ext cx="3048000" cy="2286000"/>
          </a:xfrm>
          <a:prstGeom prst="rect">
            <a:avLst/>
          </a:prstGeom>
        </p:spPr>
      </p:pic>
      <p:pic>
        <p:nvPicPr>
          <p:cNvPr id="1026" name="Picture 2" descr="Bildergebnis fÃ¼r bob the builder thank y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57" y="2096088"/>
            <a:ext cx="3856383" cy="22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1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Situation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Situation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5826" y="1489732"/>
            <a:ext cx="696820" cy="871025"/>
          </a:xfrm>
          <a:prstGeom prst="rect">
            <a:avLst/>
          </a:prstGeom>
        </p:spPr>
      </p:pic>
      <p:sp>
        <p:nvSpPr>
          <p:cNvPr id="13" name="Google Shape;307;p37"/>
          <p:cNvSpPr txBox="1">
            <a:spLocks noGrp="1"/>
          </p:cNvSpPr>
          <p:nvPr>
            <p:ph type="body" idx="1"/>
          </p:nvPr>
        </p:nvSpPr>
        <p:spPr>
          <a:xfrm>
            <a:off x="2173097" y="1489733"/>
            <a:ext cx="5867678" cy="63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600" b="1" dirty="0" smtClean="0">
                <a:solidFill>
                  <a:srgbClr val="00BEF2"/>
                </a:solidFill>
              </a:rPr>
              <a:t>APP</a:t>
            </a:r>
            <a:endParaRPr lang="en-US" sz="2600" i="1" dirty="0" smtClean="0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2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Situation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5826" y="1489732"/>
            <a:ext cx="696820" cy="871025"/>
          </a:xfrm>
          <a:prstGeom prst="rect">
            <a:avLst/>
          </a:prstGeom>
        </p:spPr>
      </p:pic>
      <p:sp>
        <p:nvSpPr>
          <p:cNvPr id="13" name="Google Shape;307;p37"/>
          <p:cNvSpPr txBox="1">
            <a:spLocks noGrp="1"/>
          </p:cNvSpPr>
          <p:nvPr>
            <p:ph type="body" idx="1"/>
          </p:nvPr>
        </p:nvSpPr>
        <p:spPr>
          <a:xfrm>
            <a:off x="2173097" y="1489733"/>
            <a:ext cx="5867678" cy="63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600" b="1" dirty="0" smtClean="0">
                <a:solidFill>
                  <a:srgbClr val="00BEF2"/>
                </a:solidFill>
              </a:rPr>
              <a:t>APP</a:t>
            </a:r>
            <a:endParaRPr lang="en-US" sz="2600" i="1" dirty="0" smtClean="0">
              <a:solidFill>
                <a:srgbClr val="00BEF2"/>
              </a:solidFill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5" y="1979921"/>
            <a:ext cx="2892510" cy="15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1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Situation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5826" y="1489732"/>
            <a:ext cx="696820" cy="87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206487" y="2450960"/>
            <a:ext cx="735496" cy="889881"/>
          </a:xfrm>
          <a:prstGeom prst="rect">
            <a:avLst/>
          </a:prstGeom>
        </p:spPr>
      </p:pic>
      <p:sp>
        <p:nvSpPr>
          <p:cNvPr id="13" name="Google Shape;307;p37"/>
          <p:cNvSpPr txBox="1">
            <a:spLocks noGrp="1"/>
          </p:cNvSpPr>
          <p:nvPr>
            <p:ph type="body" idx="1"/>
          </p:nvPr>
        </p:nvSpPr>
        <p:spPr>
          <a:xfrm>
            <a:off x="2173097" y="1489733"/>
            <a:ext cx="5867678" cy="63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600" b="1" dirty="0" smtClean="0">
                <a:solidFill>
                  <a:srgbClr val="00BEF2"/>
                </a:solidFill>
              </a:rPr>
              <a:t>APP</a:t>
            </a:r>
            <a:endParaRPr lang="en-US" sz="2600" i="1" dirty="0" smtClean="0">
              <a:solidFill>
                <a:srgbClr val="00BEF2"/>
              </a:solidFill>
            </a:endParaRPr>
          </a:p>
        </p:txBody>
      </p:sp>
      <p:sp>
        <p:nvSpPr>
          <p:cNvPr id="14" name="Google Shape;307;p37"/>
          <p:cNvSpPr txBox="1">
            <a:spLocks/>
          </p:cNvSpPr>
          <p:nvPr/>
        </p:nvSpPr>
        <p:spPr>
          <a:xfrm>
            <a:off x="2173097" y="2450960"/>
            <a:ext cx="5867678" cy="63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b="1" dirty="0" smtClean="0">
                <a:solidFill>
                  <a:srgbClr val="00BEF2"/>
                </a:solidFill>
              </a:rPr>
              <a:t>Popularity</a:t>
            </a:r>
            <a:endParaRPr lang="en-US" sz="2600" i="1" dirty="0" smtClean="0">
              <a:solidFill>
                <a:srgbClr val="00BEF2"/>
              </a:solidFill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5" y="1979921"/>
            <a:ext cx="2892510" cy="15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7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Situation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5826" y="1489732"/>
            <a:ext cx="696820" cy="87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206487" y="2450960"/>
            <a:ext cx="735496" cy="889881"/>
          </a:xfrm>
          <a:prstGeom prst="rect">
            <a:avLst/>
          </a:prstGeom>
        </p:spPr>
      </p:pic>
      <p:sp>
        <p:nvSpPr>
          <p:cNvPr id="13" name="Google Shape;307;p37"/>
          <p:cNvSpPr txBox="1">
            <a:spLocks noGrp="1"/>
          </p:cNvSpPr>
          <p:nvPr>
            <p:ph type="body" idx="1"/>
          </p:nvPr>
        </p:nvSpPr>
        <p:spPr>
          <a:xfrm>
            <a:off x="2173097" y="1489733"/>
            <a:ext cx="5867678" cy="63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600" b="1" dirty="0" smtClean="0">
                <a:solidFill>
                  <a:srgbClr val="00BEF2"/>
                </a:solidFill>
              </a:rPr>
              <a:t>APP</a:t>
            </a:r>
            <a:endParaRPr lang="en-US" sz="2600" i="1" dirty="0" smtClean="0">
              <a:solidFill>
                <a:srgbClr val="00BEF2"/>
              </a:solidFill>
            </a:endParaRPr>
          </a:p>
        </p:txBody>
      </p:sp>
      <p:sp>
        <p:nvSpPr>
          <p:cNvPr id="14" name="Google Shape;307;p37"/>
          <p:cNvSpPr txBox="1">
            <a:spLocks/>
          </p:cNvSpPr>
          <p:nvPr/>
        </p:nvSpPr>
        <p:spPr>
          <a:xfrm>
            <a:off x="2173097" y="2450960"/>
            <a:ext cx="5867678" cy="63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b="1" dirty="0" smtClean="0">
                <a:solidFill>
                  <a:srgbClr val="00BEF2"/>
                </a:solidFill>
              </a:rPr>
              <a:t>Popularity</a:t>
            </a:r>
            <a:endParaRPr lang="en-US" sz="2600" i="1" dirty="0" smtClean="0">
              <a:solidFill>
                <a:srgbClr val="00BEF2"/>
              </a:solidFill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5" y="1979921"/>
            <a:ext cx="2892510" cy="1579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465" y="3498696"/>
            <a:ext cx="1671657" cy="9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8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Situation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5826" y="1489732"/>
            <a:ext cx="696820" cy="87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206487" y="2450960"/>
            <a:ext cx="735496" cy="889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39" y="3340842"/>
            <a:ext cx="1162658" cy="1102520"/>
          </a:xfrm>
          <a:prstGeom prst="rect">
            <a:avLst/>
          </a:prstGeom>
        </p:spPr>
      </p:pic>
      <p:sp>
        <p:nvSpPr>
          <p:cNvPr id="13" name="Google Shape;307;p37"/>
          <p:cNvSpPr txBox="1">
            <a:spLocks noGrp="1"/>
          </p:cNvSpPr>
          <p:nvPr>
            <p:ph type="body" idx="1"/>
          </p:nvPr>
        </p:nvSpPr>
        <p:spPr>
          <a:xfrm>
            <a:off x="2173097" y="1489733"/>
            <a:ext cx="5867678" cy="637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600" b="1" dirty="0" smtClean="0">
                <a:solidFill>
                  <a:srgbClr val="00BEF2"/>
                </a:solidFill>
              </a:rPr>
              <a:t>APP</a:t>
            </a:r>
            <a:endParaRPr lang="en-US" sz="2600" i="1" dirty="0" smtClean="0">
              <a:solidFill>
                <a:srgbClr val="00BEF2"/>
              </a:solidFill>
            </a:endParaRPr>
          </a:p>
        </p:txBody>
      </p:sp>
      <p:sp>
        <p:nvSpPr>
          <p:cNvPr id="14" name="Google Shape;307;p37"/>
          <p:cNvSpPr txBox="1">
            <a:spLocks/>
          </p:cNvSpPr>
          <p:nvPr/>
        </p:nvSpPr>
        <p:spPr>
          <a:xfrm>
            <a:off x="2173097" y="2450960"/>
            <a:ext cx="5867678" cy="63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b="1" dirty="0" smtClean="0">
                <a:solidFill>
                  <a:srgbClr val="00BEF2"/>
                </a:solidFill>
              </a:rPr>
              <a:t>Popularity</a:t>
            </a:r>
            <a:endParaRPr lang="en-US" sz="2600" i="1" dirty="0" smtClean="0">
              <a:solidFill>
                <a:srgbClr val="00BEF2"/>
              </a:solidFill>
            </a:endParaRPr>
          </a:p>
        </p:txBody>
      </p:sp>
      <p:sp>
        <p:nvSpPr>
          <p:cNvPr id="15" name="Google Shape;307;p37"/>
          <p:cNvSpPr txBox="1">
            <a:spLocks/>
          </p:cNvSpPr>
          <p:nvPr/>
        </p:nvSpPr>
        <p:spPr>
          <a:xfrm>
            <a:off x="2173097" y="3412187"/>
            <a:ext cx="5867678" cy="63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b="1" dirty="0" smtClean="0">
                <a:solidFill>
                  <a:srgbClr val="00BEF2"/>
                </a:solidFill>
              </a:rPr>
              <a:t>Great News!!!</a:t>
            </a:r>
            <a:endParaRPr lang="en-US" sz="2600" i="1" dirty="0" smtClean="0">
              <a:solidFill>
                <a:srgbClr val="00BEF2"/>
              </a:solidFill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5" y="1979921"/>
            <a:ext cx="2892510" cy="1579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465" y="3498696"/>
            <a:ext cx="1671657" cy="9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8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</TotalTime>
  <Words>125</Words>
  <Application>Microsoft Office PowerPoint</Application>
  <PresentationFormat>On-screen Show (16:9)</PresentationFormat>
  <Paragraphs>94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Montserrat</vt:lpstr>
      <vt:lpstr>Source Sans Pro</vt:lpstr>
      <vt:lpstr>Arial</vt:lpstr>
      <vt:lpstr>Gremio template</vt:lpstr>
      <vt:lpstr>Factory</vt:lpstr>
      <vt:lpstr>Intent</vt:lpstr>
      <vt:lpstr>Intent</vt:lpstr>
      <vt:lpstr>Situation</vt:lpstr>
      <vt:lpstr>Situation</vt:lpstr>
      <vt:lpstr>Situation</vt:lpstr>
      <vt:lpstr>Situation</vt:lpstr>
      <vt:lpstr>Situation</vt:lpstr>
      <vt:lpstr>Situation</vt:lpstr>
      <vt:lpstr>Situation</vt:lpstr>
      <vt:lpstr>Solution</vt:lpstr>
      <vt:lpstr>Solution</vt:lpstr>
      <vt:lpstr>Solution</vt:lpstr>
      <vt:lpstr>Solution</vt:lpstr>
      <vt:lpstr>Structure</vt:lpstr>
      <vt:lpstr>Structure</vt:lpstr>
      <vt:lpstr>Structure</vt:lpstr>
      <vt:lpstr>Structure</vt:lpstr>
      <vt:lpstr>Structure</vt:lpstr>
      <vt:lpstr>Structure</vt:lpstr>
      <vt:lpstr>Example</vt:lpstr>
      <vt:lpstr>Example</vt:lpstr>
      <vt:lpstr>Cod</vt:lpstr>
      <vt:lpstr>Cod</vt:lpstr>
      <vt:lpstr>Cod</vt:lpstr>
      <vt:lpstr>PowerPoint Presentation</vt:lpstr>
      <vt:lpstr>Aplicability</vt:lpstr>
      <vt:lpstr>Aplicability</vt:lpstr>
      <vt:lpstr>Abstract factory</vt:lpstr>
      <vt:lpstr>Abstract factory</vt:lpstr>
      <vt:lpstr>Abstract factory</vt:lpstr>
      <vt:lpstr>Aplicability</vt:lpstr>
      <vt:lpstr>Abstract factory</vt:lpstr>
      <vt:lpstr>Questions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in C++</dc:title>
  <dc:creator>Frum, Virgil Anton</dc:creator>
  <cp:lastModifiedBy>Frum, Virgil Anton</cp:lastModifiedBy>
  <cp:revision>30</cp:revision>
  <dcterms:modified xsi:type="dcterms:W3CDTF">2019-03-08T12:49:50Z</dcterms:modified>
</cp:coreProperties>
</file>